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07" r:id="rId2"/>
  </p:sldMasterIdLst>
  <p:notesMasterIdLst>
    <p:notesMasterId r:id="rId19"/>
  </p:notesMasterIdLst>
  <p:handoutMasterIdLst>
    <p:handoutMasterId r:id="rId20"/>
  </p:handoutMasterIdLst>
  <p:sldIdLst>
    <p:sldId id="281" r:id="rId3"/>
    <p:sldId id="302" r:id="rId4"/>
    <p:sldId id="303" r:id="rId5"/>
    <p:sldId id="304" r:id="rId6"/>
    <p:sldId id="262" r:id="rId7"/>
    <p:sldId id="295" r:id="rId8"/>
    <p:sldId id="297" r:id="rId9"/>
    <p:sldId id="299" r:id="rId10"/>
    <p:sldId id="296" r:id="rId11"/>
    <p:sldId id="298" r:id="rId12"/>
    <p:sldId id="300" r:id="rId13"/>
    <p:sldId id="287" r:id="rId14"/>
    <p:sldId id="294" r:id="rId15"/>
    <p:sldId id="301" r:id="rId16"/>
    <p:sldId id="305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3"/>
    <a:srgbClr val="006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D4F7E-8C36-42C8-9730-47099408408C}" v="1" dt="2023-09-13T14:48:07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/>
    <p:restoredTop sz="51704" autoAdjust="0"/>
  </p:normalViewPr>
  <p:slideViewPr>
    <p:cSldViewPr snapToGrid="0" snapToObjects="1">
      <p:cViewPr varScale="1">
        <p:scale>
          <a:sx n="59" d="100"/>
          <a:sy n="59" d="100"/>
        </p:scale>
        <p:origin x="24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8E694-8318-4EA5-8124-3DD7D38B6E26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104DBA-B12A-4B71-B7E2-FA52EAA42D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/>
            </a:rPr>
            <a:t>Vision</a:t>
          </a:r>
          <a:endParaRPr lang="en-US" dirty="0"/>
        </a:p>
      </dgm:t>
    </dgm:pt>
    <dgm:pt modelId="{E0DAE4C3-0025-4F4E-8E04-60D24865A647}" type="parTrans" cxnId="{5F9D4413-7E08-4E3E-9C41-B17A25653D2B}">
      <dgm:prSet/>
      <dgm:spPr/>
      <dgm:t>
        <a:bodyPr/>
        <a:lstStyle/>
        <a:p>
          <a:endParaRPr lang="en-US"/>
        </a:p>
      </dgm:t>
    </dgm:pt>
    <dgm:pt modelId="{115C5188-B9E4-4CDB-B65D-D5B64CF7DE94}" type="sibTrans" cxnId="{5F9D4413-7E08-4E3E-9C41-B17A25653D2B}">
      <dgm:prSet/>
      <dgm:spPr/>
      <dgm:t>
        <a:bodyPr/>
        <a:lstStyle/>
        <a:p>
          <a:endParaRPr lang="en-US"/>
        </a:p>
      </dgm:t>
    </dgm:pt>
    <dgm:pt modelId="{C262A67B-DFCA-46BD-B75B-854F909639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/>
            </a:rPr>
            <a:t>Plan</a:t>
          </a:r>
          <a:endParaRPr lang="en-US" dirty="0"/>
        </a:p>
      </dgm:t>
    </dgm:pt>
    <dgm:pt modelId="{B48CFC1F-AD05-42F9-A22B-DC68B35A7633}" type="parTrans" cxnId="{E227864E-D365-48CC-AB51-29B68B931E4B}">
      <dgm:prSet/>
      <dgm:spPr/>
      <dgm:t>
        <a:bodyPr/>
        <a:lstStyle/>
        <a:p>
          <a:endParaRPr lang="en-US"/>
        </a:p>
      </dgm:t>
    </dgm:pt>
    <dgm:pt modelId="{FB164C78-0EC5-4308-AE1E-334A5751A999}" type="sibTrans" cxnId="{E227864E-D365-48CC-AB51-29B68B931E4B}">
      <dgm:prSet/>
      <dgm:spPr/>
      <dgm:t>
        <a:bodyPr/>
        <a:lstStyle/>
        <a:p>
          <a:endParaRPr lang="en-US"/>
        </a:p>
      </dgm:t>
    </dgm:pt>
    <dgm:pt modelId="{471D0F3C-79B1-4037-A2DE-5657585D97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/>
            </a:rPr>
            <a:t>Act</a:t>
          </a:r>
          <a:endParaRPr lang="en-US" dirty="0"/>
        </a:p>
      </dgm:t>
    </dgm:pt>
    <dgm:pt modelId="{4EBDFE1C-7736-4674-85B8-1B153C92862A}" type="parTrans" cxnId="{2DF28CF7-5759-4C57-BF2E-274267895D77}">
      <dgm:prSet/>
      <dgm:spPr/>
      <dgm:t>
        <a:bodyPr/>
        <a:lstStyle/>
        <a:p>
          <a:endParaRPr lang="en-US"/>
        </a:p>
      </dgm:t>
    </dgm:pt>
    <dgm:pt modelId="{1DF4798C-76FA-4268-88A2-896B455088EE}" type="sibTrans" cxnId="{2DF28CF7-5759-4C57-BF2E-274267895D77}">
      <dgm:prSet/>
      <dgm:spPr/>
      <dgm:t>
        <a:bodyPr/>
        <a:lstStyle/>
        <a:p>
          <a:endParaRPr lang="en-US"/>
        </a:p>
      </dgm:t>
    </dgm:pt>
    <dgm:pt modelId="{7CFDB04C-F318-4678-881C-BEDED1E140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/>
            </a:rPr>
            <a:t>Understand</a:t>
          </a:r>
          <a:endParaRPr lang="en-US" dirty="0"/>
        </a:p>
      </dgm:t>
    </dgm:pt>
    <dgm:pt modelId="{78479F01-208D-46CB-B239-148502699AAA}" type="parTrans" cxnId="{B54DD9B7-7D90-46B8-8F0F-98B7D4B99B07}">
      <dgm:prSet/>
      <dgm:spPr/>
      <dgm:t>
        <a:bodyPr/>
        <a:lstStyle/>
        <a:p>
          <a:endParaRPr lang="en-US"/>
        </a:p>
      </dgm:t>
    </dgm:pt>
    <dgm:pt modelId="{511E4732-1E66-4697-AE03-92F15882D7FC}" type="sibTrans" cxnId="{B54DD9B7-7D90-46B8-8F0F-98B7D4B99B07}">
      <dgm:prSet/>
      <dgm:spPr/>
      <dgm:t>
        <a:bodyPr/>
        <a:lstStyle/>
        <a:p>
          <a:endParaRPr lang="en-US"/>
        </a:p>
      </dgm:t>
    </dgm:pt>
    <dgm:pt modelId="{0D3072C6-0707-4991-9DCD-4EE8AF8BBF5D}" type="pres">
      <dgm:prSet presAssocID="{9858E694-8318-4EA5-8124-3DD7D38B6E26}" presName="root" presStyleCnt="0">
        <dgm:presLayoutVars>
          <dgm:dir/>
          <dgm:resizeHandles val="exact"/>
        </dgm:presLayoutVars>
      </dgm:prSet>
      <dgm:spPr/>
    </dgm:pt>
    <dgm:pt modelId="{5BF918C5-D707-4703-81BC-BE43B4B639FF}" type="pres">
      <dgm:prSet presAssocID="{7CFDB04C-F318-4678-881C-BEDED1E140B3}" presName="compNode" presStyleCnt="0"/>
      <dgm:spPr/>
    </dgm:pt>
    <dgm:pt modelId="{EF4CFC72-2326-43E0-A9CF-B1476F4F1282}" type="pres">
      <dgm:prSet presAssocID="{7CFDB04C-F318-4678-881C-BEDED1E140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fic Thought outline"/>
        </a:ext>
      </dgm:extLst>
    </dgm:pt>
    <dgm:pt modelId="{4975BE6C-389F-44B6-8D4F-B9C87ECFA672}" type="pres">
      <dgm:prSet presAssocID="{7CFDB04C-F318-4678-881C-BEDED1E140B3}" presName="spaceRect" presStyleCnt="0"/>
      <dgm:spPr/>
    </dgm:pt>
    <dgm:pt modelId="{E8499A29-CEC0-4A30-BA67-08A999BFB9B1}" type="pres">
      <dgm:prSet presAssocID="{7CFDB04C-F318-4678-881C-BEDED1E140B3}" presName="textRect" presStyleLbl="revTx" presStyleIdx="0" presStyleCnt="4">
        <dgm:presLayoutVars>
          <dgm:chMax val="1"/>
          <dgm:chPref val="1"/>
        </dgm:presLayoutVars>
      </dgm:prSet>
      <dgm:spPr/>
    </dgm:pt>
    <dgm:pt modelId="{E9854A4B-A7BF-4BF7-A974-F1A9B4480EAA}" type="pres">
      <dgm:prSet presAssocID="{511E4732-1E66-4697-AE03-92F15882D7FC}" presName="sibTrans" presStyleCnt="0"/>
      <dgm:spPr/>
    </dgm:pt>
    <dgm:pt modelId="{1CB441B7-9593-431C-8599-AA63545FF96B}" type="pres">
      <dgm:prSet presAssocID="{A5104DBA-B12A-4B71-B7E2-FA52EAA42D36}" presName="compNode" presStyleCnt="0"/>
      <dgm:spPr/>
    </dgm:pt>
    <dgm:pt modelId="{47E599CB-4B11-4773-96D4-E187CEFD942C}" type="pres">
      <dgm:prSet presAssocID="{A5104DBA-B12A-4B71-B7E2-FA52EAA42D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 with solid fill"/>
        </a:ext>
      </dgm:extLst>
    </dgm:pt>
    <dgm:pt modelId="{C2E5A00B-00E1-4246-BE19-C3681C65D42C}" type="pres">
      <dgm:prSet presAssocID="{A5104DBA-B12A-4B71-B7E2-FA52EAA42D36}" presName="spaceRect" presStyleCnt="0"/>
      <dgm:spPr/>
    </dgm:pt>
    <dgm:pt modelId="{1DC61A93-A104-4C81-BBF9-C74765365D11}" type="pres">
      <dgm:prSet presAssocID="{A5104DBA-B12A-4B71-B7E2-FA52EAA42D36}" presName="textRect" presStyleLbl="revTx" presStyleIdx="1" presStyleCnt="4">
        <dgm:presLayoutVars>
          <dgm:chMax val="1"/>
          <dgm:chPref val="1"/>
        </dgm:presLayoutVars>
      </dgm:prSet>
      <dgm:spPr/>
    </dgm:pt>
    <dgm:pt modelId="{9A7BA144-9B23-4E4A-BF73-E764A03218C9}" type="pres">
      <dgm:prSet presAssocID="{115C5188-B9E4-4CDB-B65D-D5B64CF7DE94}" presName="sibTrans" presStyleCnt="0"/>
      <dgm:spPr/>
    </dgm:pt>
    <dgm:pt modelId="{EAF44659-1DC6-490A-966E-351AFE76334E}" type="pres">
      <dgm:prSet presAssocID="{C262A67B-DFCA-46BD-B75B-854F90963976}" presName="compNode" presStyleCnt="0"/>
      <dgm:spPr/>
    </dgm:pt>
    <dgm:pt modelId="{5699D2C1-C774-4D19-857C-E30683E359DD}" type="pres">
      <dgm:prSet presAssocID="{C262A67B-DFCA-46BD-B75B-854F9096397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1400F8C-B33E-4DBA-A015-47E9B661503D}" type="pres">
      <dgm:prSet presAssocID="{C262A67B-DFCA-46BD-B75B-854F90963976}" presName="spaceRect" presStyleCnt="0"/>
      <dgm:spPr/>
    </dgm:pt>
    <dgm:pt modelId="{6CC16D4A-B07A-4409-BE03-E57CC2B03BCE}" type="pres">
      <dgm:prSet presAssocID="{C262A67B-DFCA-46BD-B75B-854F90963976}" presName="textRect" presStyleLbl="revTx" presStyleIdx="2" presStyleCnt="4">
        <dgm:presLayoutVars>
          <dgm:chMax val="1"/>
          <dgm:chPref val="1"/>
        </dgm:presLayoutVars>
      </dgm:prSet>
      <dgm:spPr/>
    </dgm:pt>
    <dgm:pt modelId="{730FC9EF-4A3A-49D2-A36C-9A8AEB629CA7}" type="pres">
      <dgm:prSet presAssocID="{FB164C78-0EC5-4308-AE1E-334A5751A999}" presName="sibTrans" presStyleCnt="0"/>
      <dgm:spPr/>
    </dgm:pt>
    <dgm:pt modelId="{5B961355-0A03-4B88-9576-AC84F839158E}" type="pres">
      <dgm:prSet presAssocID="{471D0F3C-79B1-4037-A2DE-5657585D978D}" presName="compNode" presStyleCnt="0"/>
      <dgm:spPr/>
    </dgm:pt>
    <dgm:pt modelId="{93DFF99A-A33C-4280-BCC4-9D14FC09B244}" type="pres">
      <dgm:prSet presAssocID="{471D0F3C-79B1-4037-A2DE-5657585D978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9928EC80-7AC0-4DBB-A1EB-F34BC35B2650}" type="pres">
      <dgm:prSet presAssocID="{471D0F3C-79B1-4037-A2DE-5657585D978D}" presName="spaceRect" presStyleCnt="0"/>
      <dgm:spPr/>
    </dgm:pt>
    <dgm:pt modelId="{95FCC726-434D-4866-B0BB-D577D0D38226}" type="pres">
      <dgm:prSet presAssocID="{471D0F3C-79B1-4037-A2DE-5657585D978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F9D4413-7E08-4E3E-9C41-B17A25653D2B}" srcId="{9858E694-8318-4EA5-8124-3DD7D38B6E26}" destId="{A5104DBA-B12A-4B71-B7E2-FA52EAA42D36}" srcOrd="1" destOrd="0" parTransId="{E0DAE4C3-0025-4F4E-8E04-60D24865A647}" sibTransId="{115C5188-B9E4-4CDB-B65D-D5B64CF7DE94}"/>
    <dgm:cxn modelId="{6C92DB35-411F-4FF6-AFF1-DB6151108EBA}" type="presOf" srcId="{471D0F3C-79B1-4037-A2DE-5657585D978D}" destId="{95FCC726-434D-4866-B0BB-D577D0D38226}" srcOrd="0" destOrd="0" presId="urn:microsoft.com/office/officeart/2018/2/layout/IconLabelList"/>
    <dgm:cxn modelId="{27BEFD38-F7F4-46E1-BA48-F3C3CA7C4244}" type="presOf" srcId="{7CFDB04C-F318-4678-881C-BEDED1E140B3}" destId="{E8499A29-CEC0-4A30-BA67-08A999BFB9B1}" srcOrd="0" destOrd="0" presId="urn:microsoft.com/office/officeart/2018/2/layout/IconLabelList"/>
    <dgm:cxn modelId="{E227864E-D365-48CC-AB51-29B68B931E4B}" srcId="{9858E694-8318-4EA5-8124-3DD7D38B6E26}" destId="{C262A67B-DFCA-46BD-B75B-854F90963976}" srcOrd="2" destOrd="0" parTransId="{B48CFC1F-AD05-42F9-A22B-DC68B35A7633}" sibTransId="{FB164C78-0EC5-4308-AE1E-334A5751A999}"/>
    <dgm:cxn modelId="{73EBA27F-6960-4B63-AB77-7AF5D09F047D}" type="presOf" srcId="{A5104DBA-B12A-4B71-B7E2-FA52EAA42D36}" destId="{1DC61A93-A104-4C81-BBF9-C74765365D11}" srcOrd="0" destOrd="0" presId="urn:microsoft.com/office/officeart/2018/2/layout/IconLabelList"/>
    <dgm:cxn modelId="{2B83BEB3-8AE8-4AA4-B1EF-3D5E206B5BB3}" type="presOf" srcId="{9858E694-8318-4EA5-8124-3DD7D38B6E26}" destId="{0D3072C6-0707-4991-9DCD-4EE8AF8BBF5D}" srcOrd="0" destOrd="0" presId="urn:microsoft.com/office/officeart/2018/2/layout/IconLabelList"/>
    <dgm:cxn modelId="{B54DD9B7-7D90-46B8-8F0F-98B7D4B99B07}" srcId="{9858E694-8318-4EA5-8124-3DD7D38B6E26}" destId="{7CFDB04C-F318-4678-881C-BEDED1E140B3}" srcOrd="0" destOrd="0" parTransId="{78479F01-208D-46CB-B239-148502699AAA}" sibTransId="{511E4732-1E66-4697-AE03-92F15882D7FC}"/>
    <dgm:cxn modelId="{EA6942D4-9F43-4E6A-BC2B-98B1F6967620}" type="presOf" srcId="{C262A67B-DFCA-46BD-B75B-854F90963976}" destId="{6CC16D4A-B07A-4409-BE03-E57CC2B03BCE}" srcOrd="0" destOrd="0" presId="urn:microsoft.com/office/officeart/2018/2/layout/IconLabelList"/>
    <dgm:cxn modelId="{2DF28CF7-5759-4C57-BF2E-274267895D77}" srcId="{9858E694-8318-4EA5-8124-3DD7D38B6E26}" destId="{471D0F3C-79B1-4037-A2DE-5657585D978D}" srcOrd="3" destOrd="0" parTransId="{4EBDFE1C-7736-4674-85B8-1B153C92862A}" sibTransId="{1DF4798C-76FA-4268-88A2-896B455088EE}"/>
    <dgm:cxn modelId="{37C48065-1B81-4754-8BEC-8721A81C1B1D}" type="presParOf" srcId="{0D3072C6-0707-4991-9DCD-4EE8AF8BBF5D}" destId="{5BF918C5-D707-4703-81BC-BE43B4B639FF}" srcOrd="0" destOrd="0" presId="urn:microsoft.com/office/officeart/2018/2/layout/IconLabelList"/>
    <dgm:cxn modelId="{4ABEAB9B-E387-4505-8B1D-DACB3FC28894}" type="presParOf" srcId="{5BF918C5-D707-4703-81BC-BE43B4B639FF}" destId="{EF4CFC72-2326-43E0-A9CF-B1476F4F1282}" srcOrd="0" destOrd="0" presId="urn:microsoft.com/office/officeart/2018/2/layout/IconLabelList"/>
    <dgm:cxn modelId="{305A1AD3-7724-4A88-94CE-B478B8F345D8}" type="presParOf" srcId="{5BF918C5-D707-4703-81BC-BE43B4B639FF}" destId="{4975BE6C-389F-44B6-8D4F-B9C87ECFA672}" srcOrd="1" destOrd="0" presId="urn:microsoft.com/office/officeart/2018/2/layout/IconLabelList"/>
    <dgm:cxn modelId="{82BCAA1E-6D77-438F-A750-95A44EBDE258}" type="presParOf" srcId="{5BF918C5-D707-4703-81BC-BE43B4B639FF}" destId="{E8499A29-CEC0-4A30-BA67-08A999BFB9B1}" srcOrd="2" destOrd="0" presId="urn:microsoft.com/office/officeart/2018/2/layout/IconLabelList"/>
    <dgm:cxn modelId="{678123DF-9E0D-4A77-B8D2-CF80714235C6}" type="presParOf" srcId="{0D3072C6-0707-4991-9DCD-4EE8AF8BBF5D}" destId="{E9854A4B-A7BF-4BF7-A974-F1A9B4480EAA}" srcOrd="1" destOrd="0" presId="urn:microsoft.com/office/officeart/2018/2/layout/IconLabelList"/>
    <dgm:cxn modelId="{64637DB1-AE39-4BB3-9F5F-AA0665103D13}" type="presParOf" srcId="{0D3072C6-0707-4991-9DCD-4EE8AF8BBF5D}" destId="{1CB441B7-9593-431C-8599-AA63545FF96B}" srcOrd="2" destOrd="0" presId="urn:microsoft.com/office/officeart/2018/2/layout/IconLabelList"/>
    <dgm:cxn modelId="{4ACEC6F7-B7CC-4FA2-BCF9-C1A740EB89FE}" type="presParOf" srcId="{1CB441B7-9593-431C-8599-AA63545FF96B}" destId="{47E599CB-4B11-4773-96D4-E187CEFD942C}" srcOrd="0" destOrd="0" presId="urn:microsoft.com/office/officeart/2018/2/layout/IconLabelList"/>
    <dgm:cxn modelId="{FE026078-9B11-4451-8146-4C00F3D4BE95}" type="presParOf" srcId="{1CB441B7-9593-431C-8599-AA63545FF96B}" destId="{C2E5A00B-00E1-4246-BE19-C3681C65D42C}" srcOrd="1" destOrd="0" presId="urn:microsoft.com/office/officeart/2018/2/layout/IconLabelList"/>
    <dgm:cxn modelId="{5304A9F6-6783-4187-8923-3AD385112B3A}" type="presParOf" srcId="{1CB441B7-9593-431C-8599-AA63545FF96B}" destId="{1DC61A93-A104-4C81-BBF9-C74765365D11}" srcOrd="2" destOrd="0" presId="urn:microsoft.com/office/officeart/2018/2/layout/IconLabelList"/>
    <dgm:cxn modelId="{03E69BAE-0180-4DE4-AD1B-0037DE1BBE08}" type="presParOf" srcId="{0D3072C6-0707-4991-9DCD-4EE8AF8BBF5D}" destId="{9A7BA144-9B23-4E4A-BF73-E764A03218C9}" srcOrd="3" destOrd="0" presId="urn:microsoft.com/office/officeart/2018/2/layout/IconLabelList"/>
    <dgm:cxn modelId="{C774DDB2-0B9E-49F8-A91F-A437DEDF759C}" type="presParOf" srcId="{0D3072C6-0707-4991-9DCD-4EE8AF8BBF5D}" destId="{EAF44659-1DC6-490A-966E-351AFE76334E}" srcOrd="4" destOrd="0" presId="urn:microsoft.com/office/officeart/2018/2/layout/IconLabelList"/>
    <dgm:cxn modelId="{BF367FE2-B4F1-4F41-BB1A-01B24A4265B6}" type="presParOf" srcId="{EAF44659-1DC6-490A-966E-351AFE76334E}" destId="{5699D2C1-C774-4D19-857C-E30683E359DD}" srcOrd="0" destOrd="0" presId="urn:microsoft.com/office/officeart/2018/2/layout/IconLabelList"/>
    <dgm:cxn modelId="{54D9B8CD-B008-4C6A-9116-EDBA1A9C9D07}" type="presParOf" srcId="{EAF44659-1DC6-490A-966E-351AFE76334E}" destId="{A1400F8C-B33E-4DBA-A015-47E9B661503D}" srcOrd="1" destOrd="0" presId="urn:microsoft.com/office/officeart/2018/2/layout/IconLabelList"/>
    <dgm:cxn modelId="{9B885EC6-457E-4016-8876-001C28711D5C}" type="presParOf" srcId="{EAF44659-1DC6-490A-966E-351AFE76334E}" destId="{6CC16D4A-B07A-4409-BE03-E57CC2B03BCE}" srcOrd="2" destOrd="0" presId="urn:microsoft.com/office/officeart/2018/2/layout/IconLabelList"/>
    <dgm:cxn modelId="{FE6244C5-68A7-4749-ACFB-CAD549CE1805}" type="presParOf" srcId="{0D3072C6-0707-4991-9DCD-4EE8AF8BBF5D}" destId="{730FC9EF-4A3A-49D2-A36C-9A8AEB629CA7}" srcOrd="5" destOrd="0" presId="urn:microsoft.com/office/officeart/2018/2/layout/IconLabelList"/>
    <dgm:cxn modelId="{8FE81202-09E7-4FB5-8099-9846195E66D6}" type="presParOf" srcId="{0D3072C6-0707-4991-9DCD-4EE8AF8BBF5D}" destId="{5B961355-0A03-4B88-9576-AC84F839158E}" srcOrd="6" destOrd="0" presId="urn:microsoft.com/office/officeart/2018/2/layout/IconLabelList"/>
    <dgm:cxn modelId="{23524C46-83C0-4899-AD77-E252172F8585}" type="presParOf" srcId="{5B961355-0A03-4B88-9576-AC84F839158E}" destId="{93DFF99A-A33C-4280-BCC4-9D14FC09B244}" srcOrd="0" destOrd="0" presId="urn:microsoft.com/office/officeart/2018/2/layout/IconLabelList"/>
    <dgm:cxn modelId="{7BE38A60-8445-4F7B-989C-3C10F119EB44}" type="presParOf" srcId="{5B961355-0A03-4B88-9576-AC84F839158E}" destId="{9928EC80-7AC0-4DBB-A1EB-F34BC35B2650}" srcOrd="1" destOrd="0" presId="urn:microsoft.com/office/officeart/2018/2/layout/IconLabelList"/>
    <dgm:cxn modelId="{40911D59-3D93-495E-9FDC-CD45EF6B5E46}" type="presParOf" srcId="{5B961355-0A03-4B88-9576-AC84F839158E}" destId="{95FCC726-434D-4866-B0BB-D577D0D3822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CFC72-2326-43E0-A9CF-B1476F4F1282}">
      <dsp:nvSpPr>
        <dsp:cNvPr id="0" name=""/>
        <dsp:cNvSpPr/>
      </dsp:nvSpPr>
      <dsp:spPr>
        <a:xfrm>
          <a:off x="865919" y="1174549"/>
          <a:ext cx="1075203" cy="10752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99A29-CEC0-4A30-BA67-08A999BFB9B1}">
      <dsp:nvSpPr>
        <dsp:cNvPr id="0" name=""/>
        <dsp:cNvSpPr/>
      </dsp:nvSpPr>
      <dsp:spPr>
        <a:xfrm>
          <a:off x="208850" y="2566561"/>
          <a:ext cx="23893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/>
            </a:rPr>
            <a:t>Understand</a:t>
          </a:r>
          <a:endParaRPr lang="en-US" sz="3600" kern="1200" dirty="0"/>
        </a:p>
      </dsp:txBody>
      <dsp:txXfrm>
        <a:off x="208850" y="2566561"/>
        <a:ext cx="2389342" cy="720000"/>
      </dsp:txXfrm>
    </dsp:sp>
    <dsp:sp modelId="{47E599CB-4B11-4773-96D4-E187CEFD942C}">
      <dsp:nvSpPr>
        <dsp:cNvPr id="0" name=""/>
        <dsp:cNvSpPr/>
      </dsp:nvSpPr>
      <dsp:spPr>
        <a:xfrm>
          <a:off x="3673396" y="1174549"/>
          <a:ext cx="1075203" cy="10752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61A93-A104-4C81-BBF9-C74765365D11}">
      <dsp:nvSpPr>
        <dsp:cNvPr id="0" name=""/>
        <dsp:cNvSpPr/>
      </dsp:nvSpPr>
      <dsp:spPr>
        <a:xfrm>
          <a:off x="3016327" y="2566561"/>
          <a:ext cx="23893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/>
            </a:rPr>
            <a:t>Vision</a:t>
          </a:r>
          <a:endParaRPr lang="en-US" sz="3600" kern="1200" dirty="0"/>
        </a:p>
      </dsp:txBody>
      <dsp:txXfrm>
        <a:off x="3016327" y="2566561"/>
        <a:ext cx="2389342" cy="720000"/>
      </dsp:txXfrm>
    </dsp:sp>
    <dsp:sp modelId="{5699D2C1-C774-4D19-857C-E30683E359DD}">
      <dsp:nvSpPr>
        <dsp:cNvPr id="0" name=""/>
        <dsp:cNvSpPr/>
      </dsp:nvSpPr>
      <dsp:spPr>
        <a:xfrm>
          <a:off x="6480873" y="1174549"/>
          <a:ext cx="1075203" cy="10752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16D4A-B07A-4409-BE03-E57CC2B03BCE}">
      <dsp:nvSpPr>
        <dsp:cNvPr id="0" name=""/>
        <dsp:cNvSpPr/>
      </dsp:nvSpPr>
      <dsp:spPr>
        <a:xfrm>
          <a:off x="5823804" y="2566561"/>
          <a:ext cx="23893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/>
            </a:rPr>
            <a:t>Plan</a:t>
          </a:r>
          <a:endParaRPr lang="en-US" sz="3600" kern="1200" dirty="0"/>
        </a:p>
      </dsp:txBody>
      <dsp:txXfrm>
        <a:off x="5823804" y="2566561"/>
        <a:ext cx="2389342" cy="720000"/>
      </dsp:txXfrm>
    </dsp:sp>
    <dsp:sp modelId="{93DFF99A-A33C-4280-BCC4-9D14FC09B244}">
      <dsp:nvSpPr>
        <dsp:cNvPr id="0" name=""/>
        <dsp:cNvSpPr/>
      </dsp:nvSpPr>
      <dsp:spPr>
        <a:xfrm>
          <a:off x="9288350" y="1174549"/>
          <a:ext cx="1075203" cy="10752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CC726-434D-4866-B0BB-D577D0D38226}">
      <dsp:nvSpPr>
        <dsp:cNvPr id="0" name=""/>
        <dsp:cNvSpPr/>
      </dsp:nvSpPr>
      <dsp:spPr>
        <a:xfrm>
          <a:off x="8631281" y="2566561"/>
          <a:ext cx="23893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/>
            </a:rPr>
            <a:t>Act</a:t>
          </a:r>
          <a:endParaRPr lang="en-US" sz="3600" kern="1200" dirty="0"/>
        </a:p>
      </dsp:txBody>
      <dsp:txXfrm>
        <a:off x="8631281" y="2566561"/>
        <a:ext cx="238934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0E8ECA-C7AC-7845-A52E-00AE81A0CC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DE0BA-64B4-DD44-9FA6-404C16158E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4A579-9890-AC44-A4D0-F6C5D4CEAE70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F301E-7D39-EE44-BFB0-3608278CB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6AAF8-E2E9-094C-953C-61C622266D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0EBD3-2B10-3B48-AEE7-73230F37D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39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B7095-64FF-254B-B1E8-5A6E981E7298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6424" y="528811"/>
            <a:ext cx="3085152" cy="173539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334231"/>
            <a:ext cx="5486400" cy="62206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EE30-9F32-CF4E-8610-51EDD936F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9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spcAft>
        <a:spcPts val="60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p.org/news-and-articles/assp-reacts-to-fatality-data-expects-impact-at-dei-summi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3809F68-9EC9-A61D-ACFE-3B14B0F13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542888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will this change my organization, safety, and your role?</a:t>
            </a:r>
          </a:p>
          <a:p>
            <a:r>
              <a:rPr lang="en-US" b="1" dirty="0"/>
              <a:t>Accelerators could 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decision-makers backing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there a strong need for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economic or regulatory conditions favor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younger generations push change?</a:t>
            </a:r>
          </a:p>
          <a:p>
            <a:r>
              <a:rPr lang="en-US" b="1" dirty="0"/>
              <a:t>Decelerators could 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there regulations that dampen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decision-makers working against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economics work against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change work against societal or stakeholder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As a professional, you need to understand the governance structure and the points of influence (Accelerators and Decelerators).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42EB996B-F996-8DC3-DB15-3DCA2D941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3654463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Opportunity in a Time of Change</a:t>
            </a:r>
          </a:p>
          <a:p>
            <a:pPr lvl="0"/>
            <a:r>
              <a:rPr lang="en-US" dirty="0"/>
              <a:t>As OSH professionals, you are uniquely positioned to connect people and profitability as guardians of change management, influencing decision-makers.</a:t>
            </a:r>
          </a:p>
          <a:p>
            <a:r>
              <a:rPr lang="en-US" b="1" dirty="0"/>
              <a:t>Understand</a:t>
            </a:r>
            <a:r>
              <a:rPr lang="en-US" dirty="0"/>
              <a:t>: Understand the context of governance and decision-making in the organization. Be curious and ask questions. </a:t>
            </a:r>
          </a:p>
          <a:p>
            <a:r>
              <a:rPr lang="en-US" b="1" dirty="0"/>
              <a:t>Vision</a:t>
            </a:r>
            <a:r>
              <a:rPr lang="en-US" dirty="0"/>
              <a:t>: Based on the structure, inform direction. Exploring possible futures that could result from the identified changes, you will move into thinking about what the organization might need to achieve a desirable outcome—your preferred future.</a:t>
            </a:r>
          </a:p>
          <a:p>
            <a:r>
              <a:rPr lang="en-US" b="1" dirty="0"/>
              <a:t>Plan and Connect</a:t>
            </a:r>
            <a:r>
              <a:rPr lang="en-US" dirty="0"/>
              <a:t>: Work with operational leaders to set actionable steps to make the vision a reality. </a:t>
            </a:r>
          </a:p>
          <a:p>
            <a:r>
              <a:rPr lang="en-US" b="1" dirty="0"/>
              <a:t>Act</a:t>
            </a:r>
            <a:r>
              <a:rPr lang="en-US" dirty="0"/>
              <a:t>: with Foresight with the understanding and modeling informed by the top governance decision-makers.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69153CF-C8CF-3831-D09C-B1DD53DC8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1400845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It starts with a Conversation</a:t>
            </a:r>
          </a:p>
          <a:p>
            <a:r>
              <a:rPr lang="en-US" dirty="0"/>
              <a:t>In advance of today’s discussion, we distributed a copy of the results of the listening tour. </a:t>
            </a:r>
          </a:p>
          <a:p>
            <a:r>
              <a:rPr lang="en-US" dirty="0"/>
              <a:t>Today, we will consider the five facilitation questions provided in the report.  Our discussion is not limited to these five questions, they are designed to start our conversation.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5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Develop Your Career</a:t>
            </a:r>
          </a:p>
          <a:p>
            <a:r>
              <a:rPr lang="en-US" dirty="0"/>
              <a:t>There is so much you cannot control; however, you can control how you lead and build your capabilities beyond technical expertise to owners of change management and trusted business partners. </a:t>
            </a:r>
          </a:p>
          <a:p>
            <a:r>
              <a:rPr lang="en-US" dirty="0"/>
              <a:t>I encourage you to deepen your understanding of the trends impacting your organization.</a:t>
            </a:r>
          </a:p>
          <a:p>
            <a:endParaRPr lang="en-US" dirty="0"/>
          </a:p>
          <a:p>
            <a:r>
              <a:rPr lang="en-US" dirty="0"/>
              <a:t>And invitation from ASSP CEO Jennifer McNelly to connect and keep this conversation moving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4386F0E0-6C00-570C-160C-80FAD88F1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343962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D3809F68-9EC9-A61D-ACFE-3B14B0F13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419688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2617470"/>
            <a:ext cx="5486400" cy="5937369"/>
          </a:xfrm>
        </p:spPr>
        <p:txBody>
          <a:bodyPr/>
          <a:lstStyle/>
          <a:p>
            <a:pPr lvl="0"/>
            <a:r>
              <a:rPr lang="en-US" b="1" dirty="0"/>
              <a:t>What’s Keeping Leaders Awake?</a:t>
            </a:r>
          </a:p>
          <a:p>
            <a:pPr lvl="0"/>
            <a:r>
              <a:rPr lang="en-US" dirty="0"/>
              <a:t>The </a:t>
            </a:r>
            <a:r>
              <a:rPr lang="en-US" dirty="0">
                <a:highlight>
                  <a:srgbClr val="FFFF00"/>
                </a:highlight>
              </a:rPr>
              <a:t>struggles and suffering of the world are real </a:t>
            </a:r>
            <a:r>
              <a:rPr lang="en-US" dirty="0"/>
              <a:t>and are impacting </a:t>
            </a:r>
            <a:r>
              <a:rPr lang="en-US" b="1" dirty="0"/>
              <a:t>every organization</a:t>
            </a:r>
            <a:r>
              <a:rPr lang="en-US" dirty="0"/>
              <a:t> in one way or another. </a:t>
            </a:r>
          </a:p>
          <a:p>
            <a:pPr lvl="0"/>
            <a:r>
              <a:rPr lang="en-US" dirty="0"/>
              <a:t>Organizational leaders can no longer separate the ills of the world from how they </a:t>
            </a:r>
            <a:r>
              <a:rPr lang="en-US" dirty="0">
                <a:highlight>
                  <a:srgbClr val="FFFF00"/>
                </a:highlight>
              </a:rPr>
              <a:t>run their business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CEOs are required to operate at a higher standard and create a more </a:t>
            </a:r>
            <a:r>
              <a:rPr lang="en-US" dirty="0">
                <a:highlight>
                  <a:srgbClr val="FFFF00"/>
                </a:highlight>
              </a:rPr>
              <a:t>sustainable</a:t>
            </a:r>
            <a:r>
              <a:rPr lang="en-US" dirty="0"/>
              <a:t>, </a:t>
            </a:r>
            <a:r>
              <a:rPr lang="en-US" dirty="0">
                <a:highlight>
                  <a:srgbClr val="FFFF00"/>
                </a:highlight>
              </a:rPr>
              <a:t>equitable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business model.</a:t>
            </a:r>
          </a:p>
          <a:p>
            <a:pPr lvl="0"/>
            <a:endParaRPr lang="en-US" sz="800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57BE93C7-4A17-E604-9A41-7B1D83937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8775" y="477838"/>
            <a:ext cx="3600450" cy="2025650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Future of Work</a:t>
            </a:r>
          </a:p>
          <a:p>
            <a:r>
              <a:rPr lang="en-US" dirty="0"/>
              <a:t>In 2019, NIOSH launched the Future of Work Initiative. a collective effort of transdisciplinary research, and communication throughout NIOSH, other government agencies, and organizations.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key goal of the Future of Work is to </a:t>
            </a:r>
            <a:r>
              <a:rPr lang="en-US" b="1" dirty="0"/>
              <a:t>connect trends in workplace, work, and workforce changes to prepare for the future of occupational safety and health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Trends and the future of work guides ASSP’s Board of Directors to ensure ASSP is positioned to help you meet this new and evolving challenges.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https://www.cdc.gov/niosh/topics/future-of-work/resources.html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00E38F08-4573-E247-3366-38B496273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100916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highlight a few: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Organizational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Technology Job 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Work Arrangements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Skills</a:t>
            </a:r>
          </a:p>
          <a:p>
            <a:endParaRPr lang="en-US" dirty="0"/>
          </a:p>
          <a:p>
            <a:r>
              <a:rPr lang="en-US" dirty="0"/>
              <a:t>For the past 12 months ASSP has been on a listening tour with members to understand the impacts of these trends on their day-to-day roles. </a:t>
            </a:r>
          </a:p>
          <a:p>
            <a:r>
              <a:rPr lang="en-US" dirty="0"/>
              <a:t>We asked directly how trends are driving business and safety.  What we learned will not surprise you, I hope it will motivate you to act….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B95BB04-3A87-CD5B-F59D-3699EBF90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298930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Corporate Listening Tour</a:t>
            </a:r>
          </a:p>
          <a:p>
            <a:r>
              <a:rPr lang="en-US" dirty="0"/>
              <a:t>This year’s Executive Listening Tour started in January, just after the U.S. Bureau of Labor Statistics (BLS) released 2021 </a:t>
            </a:r>
            <a:r>
              <a:rPr lang="en-US" dirty="0">
                <a:hlinkClick r:id="rId3"/>
              </a:rPr>
              <a:t>fatality data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To remind us all, BLS reported that the fatal occupational injury rate of </a:t>
            </a:r>
            <a:r>
              <a:rPr lang="en-US" b="1" dirty="0"/>
              <a:t>3.6 fatalities per 100,000 full-time equivalent workers in 2021 represented the highest annual fatality rate since 2016.</a:t>
            </a:r>
          </a:p>
          <a:p>
            <a:pPr lvl="0"/>
            <a:endParaRPr lang="en-US" dirty="0">
              <a:latin typeface="Arial"/>
              <a:cs typeface="Arial"/>
            </a:endParaRPr>
          </a:p>
          <a:p>
            <a:pPr lvl="0"/>
            <a:r>
              <a:rPr lang="en-US" dirty="0">
                <a:latin typeface="Arial"/>
                <a:cs typeface="Arial"/>
              </a:rPr>
              <a:t>A statistic I know we all want to see reduced.</a:t>
            </a:r>
          </a:p>
          <a:p>
            <a:pPr lvl="0"/>
            <a:endParaRPr lang="en-US" dirty="0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what did we hear?  </a:t>
            </a:r>
          </a:p>
          <a:p>
            <a:pPr lvl="0"/>
            <a:endParaRPr lang="en-US" dirty="0">
              <a:latin typeface="Arial"/>
              <a:cs typeface="Arial"/>
            </a:endParaRPr>
          </a:p>
          <a:p>
            <a:pPr lvl="0"/>
            <a:r>
              <a:rPr lang="en-US" dirty="0">
                <a:latin typeface="Arial"/>
                <a:cs typeface="Arial"/>
              </a:rPr>
              <a:t>This year, many of the key themes identified in previous listening tours continue to influence business operations and safety including: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continuity of operations,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disaster preparedness,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the accelerating pace of change,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and the role that technology plays in managing organizational risk.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3F55B800-D1DB-F079-5D7F-5EC92C088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32446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HEADLINE: Governance Matters (Workplace)</a:t>
            </a:r>
          </a:p>
          <a:p>
            <a:r>
              <a:rPr lang="en-US" dirty="0"/>
              <a:t>New themes emerged with intensity including the role of corporate governance, Environment, Social, Governance (ESG), and geo-political forces impacting global business and economy. </a:t>
            </a:r>
          </a:p>
          <a:p>
            <a:endParaRPr lang="en-US" dirty="0"/>
          </a:p>
          <a:p>
            <a:r>
              <a:rPr lang="en-US" dirty="0"/>
              <a:t>We defined governance as </a:t>
            </a:r>
            <a:r>
              <a:rPr lang="en-US" b="1" dirty="0"/>
              <a:t>corporate board and management structures, as well as company policies, standards, information disclosures, auditing and compliance issues. </a:t>
            </a:r>
          </a:p>
          <a:p>
            <a:endParaRPr lang="en-US" dirty="0"/>
          </a:p>
          <a:p>
            <a:r>
              <a:rPr lang="en-US" dirty="0"/>
              <a:t>What does any of that have to do with safety? Everything.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Where direct responsibility and accountability happen at the top, Boards of Director, C-Suite and the investor community, safety outcomes are achieved.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Where the reporting structure is not directly linked, OSH struggles to have voice and influence.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Additional influencing factors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Location of Headquarters,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central vs decentral decision-making,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reporting structures.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What does this mean for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 OSH professionals, it is critical to understand the structural impact of decision-making. This goes beyond the website and annual reports to how money and accountability flow across an enterprise.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06862A91-7FF2-0596-3E9E-E9F8A4CD2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363556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Workforce Fluidity (Workforce)</a:t>
            </a:r>
          </a:p>
          <a:p>
            <a:r>
              <a:rPr lang="en-US" dirty="0"/>
              <a:t>Access to talent continues to be a top issue and will be for the foreseeable future.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Shifting work arrangements, turnover, and the lack of skilled workers increase safety risks.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Unskilled, temporary and contract workers are creating continued risk.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Lack of sufficiently skilled labor is increasing burnout and stress.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In some cases, companies are turning to AI to close the gap, introducing new risks in the workplace.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Increased worker expectations are impacting company policy.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/>
              <a:t>The workforce is commanding high salaries and safer work environments, forcing companies to rethink policies and structure, making investments in the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9A459483-D9E8-24D6-F54B-770F140AE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108339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Continued Evolution or a Profession At-Risk</a:t>
            </a:r>
          </a:p>
          <a:p>
            <a:r>
              <a:rPr lang="en-US" dirty="0"/>
              <a:t>The changing nature of work has a direct impact on you as professionals.</a:t>
            </a:r>
          </a:p>
          <a:p>
            <a:r>
              <a:rPr lang="en-US" dirty="0"/>
              <a:t>For the past several years, executives have indicated the need for the profession to evolve. OSH professionals need to understand business operations and corporate decision-making. </a:t>
            </a:r>
          </a:p>
          <a:p>
            <a:r>
              <a:rPr lang="en-US" dirty="0"/>
              <a:t>COVID-19 global pandemic shifted safety priorities and added pressure to already stressed safety professionals.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Executives agree OSH professionals have the technical skills required to offer technical support. However, that is not enough in today’s fast-paced and changing work environment.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To be credible, OSH professionals need to understand the processes and how safety controls are impacted by the changing world of work, and operational and business interconnectivity.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AC245841-E52B-D88A-2A76-772F52C34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528638"/>
            <a:ext cx="3086100" cy="1735137"/>
          </a:xfrm>
        </p:spPr>
      </p:sp>
    </p:spTree>
    <p:extLst>
      <p:ext uri="{BB962C8B-B14F-4D97-AF65-F5344CB8AC3E}">
        <p14:creationId xmlns:p14="http://schemas.microsoft.com/office/powerpoint/2010/main" val="257952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B86D8-5DEB-4A4E-BBE5-B6E9A5614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544148" cy="6858000"/>
          </a:xfrm>
        </p:spPr>
        <p:txBody>
          <a:bodyPr/>
          <a:lstStyle/>
          <a:p>
            <a:r>
              <a:rPr lang="en-US" dirty="0"/>
              <a:t>Place Medium/Small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3511367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3671090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1179" y="1936375"/>
            <a:ext cx="6898522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178" y="398507"/>
            <a:ext cx="6898521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FF8D5CB-F4BA-4F4F-8144-52F7AEB8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1178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52C492-6E52-914D-B80E-9AD30160B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8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88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88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88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88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622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6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6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354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544148" cy="6858000"/>
          </a:xfrm>
        </p:spPr>
        <p:txBody>
          <a:bodyPr/>
          <a:lstStyle/>
          <a:p>
            <a:r>
              <a:rPr lang="en-US" dirty="0"/>
              <a:t>Place Medium/Small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3511367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3671090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1179" y="1936375"/>
            <a:ext cx="6898522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178" y="398507"/>
            <a:ext cx="6898521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FF8D5CB-F4BA-4F4F-8144-52F7AEB8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1178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52C492-6E52-914D-B80E-9AD30160B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8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 with numbered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71650" marR="0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Numbered lists should follow this format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/>
            </a:pPr>
            <a:r>
              <a:rPr lang="en-US" dirty="0"/>
              <a:t>Uppercase letters for second level numbered list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/>
            </a:pPr>
            <a:r>
              <a:rPr lang="en-US" dirty="0"/>
              <a:t>Lowercase letters for third level numbered list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771650" marR="0" lvl="3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/>
            </a:pPr>
            <a:r>
              <a:rPr lang="en-US" dirty="0"/>
              <a:t>Roman numerals for fourth level numbered list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8749" y="0"/>
            <a:ext cx="11873250" cy="5910748"/>
          </a:xfrm>
        </p:spPr>
        <p:txBody>
          <a:bodyPr/>
          <a:lstStyle/>
          <a:p>
            <a:r>
              <a:rPr lang="en-US" dirty="0"/>
              <a:t>Place Full Slide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87FA87-9DE0-584D-920C-E30B17761254}"/>
              </a:ext>
            </a:extLst>
          </p:cNvPr>
          <p:cNvSpPr txBox="1">
            <a:spLocks/>
          </p:cNvSpPr>
          <p:nvPr userDrawn="1"/>
        </p:nvSpPr>
        <p:spPr>
          <a:xfrm>
            <a:off x="838200" y="61851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E904B5-54B8-864F-8BB3-16E4965200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E297C-5D8B-2B4E-ACD6-92BAEEC44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184418" cy="6858000"/>
          </a:xfrm>
        </p:spPr>
        <p:txBody>
          <a:bodyPr/>
          <a:lstStyle/>
          <a:p>
            <a:r>
              <a:rPr lang="en-US" dirty="0"/>
              <a:t>Place Large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7184418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7344141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97253" y="1936375"/>
            <a:ext cx="3442447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252" y="398507"/>
            <a:ext cx="3442447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4B17A1C-E2B5-6F43-BEEB-A9F5D63C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7252" y="6185181"/>
            <a:ext cx="501495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EAE02-9E61-604C-AFD5-F3384544A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2CBAC-18C6-A74A-A794-D9D088FB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70" y="-238285"/>
            <a:ext cx="4572000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31495"/>
            <a:ext cx="12192000" cy="5526505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1868453"/>
            <a:ext cx="9497682" cy="182879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E1BE53B-828D-F541-992E-C9017DCB9A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6399" y="4094747"/>
            <a:ext cx="9497681" cy="2159602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Speaker/Presenters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918" y="1331495"/>
            <a:ext cx="198065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2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FDCCEF-9AC5-CF45-BAFB-78DFD3F73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1E0F25-3D57-6145-BC53-213ABB1AA9F0}"/>
              </a:ext>
            </a:extLst>
          </p:cNvPr>
          <p:cNvSpPr/>
          <p:nvPr userDrawn="1"/>
        </p:nvSpPr>
        <p:spPr>
          <a:xfrm rot="5400000">
            <a:off x="6059438" y="-3565026"/>
            <a:ext cx="159025" cy="10601501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084E44-AA85-894F-ACD0-23E95C76FBEA}"/>
              </a:ext>
            </a:extLst>
          </p:cNvPr>
          <p:cNvSpPr/>
          <p:nvPr userDrawn="1"/>
        </p:nvSpPr>
        <p:spPr>
          <a:xfrm rot="5400000">
            <a:off x="6059437" y="-3438085"/>
            <a:ext cx="159027" cy="10601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F20A63-2164-DD49-977C-77E6647F3E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52921"/>
            <a:ext cx="10515600" cy="3430885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CB0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CB0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5E6DC5-B283-0445-90AA-B5AF7B09C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03"/>
            <a:ext cx="10515600" cy="850909"/>
          </a:xfrm>
        </p:spPr>
        <p:txBody>
          <a:bodyPr anchor="b" anchorCtr="0"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 Overview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F132371-690D-8443-B4AA-F2C124F7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17812"/>
            <a:ext cx="12192000" cy="4222378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816" y="2316078"/>
            <a:ext cx="9497682" cy="2225841"/>
          </a:xfrm>
        </p:spPr>
        <p:txBody>
          <a:bodyPr>
            <a:normAutofit/>
          </a:bodyPr>
          <a:lstStyle>
            <a:lvl1pPr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918" y="1317811"/>
            <a:ext cx="198065" cy="4222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745FF-0BD5-BA47-9C79-5D4F673494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8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 with numbered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71650" marR="0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Numbered lists should follow this format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/>
            </a:pPr>
            <a:r>
              <a:rPr lang="en-US" dirty="0"/>
              <a:t>Uppercase letters for second level numbered list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/>
            </a:pPr>
            <a:r>
              <a:rPr lang="en-US" dirty="0"/>
              <a:t>Lowercase letters for third level numbered list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771650" marR="0" lvl="3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/>
            </a:pPr>
            <a:r>
              <a:rPr lang="en-US" dirty="0"/>
              <a:t>Roman numerals for fourth level numbered list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02E904B5-54B8-864F-8BB3-16E4965200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B5065A-0AD2-4942-B84B-AA897E2950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72643"/>
            <a:ext cx="5181600" cy="376396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B5BC9E-CA07-FF4F-BF4B-9F1C4C57AE9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6683" y="2072643"/>
            <a:ext cx="5181600" cy="376396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1365AD-2873-5140-B755-D53501D1A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8749" y="0"/>
            <a:ext cx="11873250" cy="5910748"/>
          </a:xfrm>
        </p:spPr>
        <p:txBody>
          <a:bodyPr/>
          <a:lstStyle/>
          <a:p>
            <a:r>
              <a:rPr lang="en-US" dirty="0"/>
              <a:t>Place Full Slide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87FA87-9DE0-584D-920C-E30B17761254}"/>
              </a:ext>
            </a:extLst>
          </p:cNvPr>
          <p:cNvSpPr txBox="1">
            <a:spLocks/>
          </p:cNvSpPr>
          <p:nvPr userDrawn="1"/>
        </p:nvSpPr>
        <p:spPr>
          <a:xfrm>
            <a:off x="838200" y="61851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E904B5-54B8-864F-8BB3-16E4965200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E297C-5D8B-2B4E-ACD6-92BAEEC44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184418" cy="6858000"/>
          </a:xfrm>
        </p:spPr>
        <p:txBody>
          <a:bodyPr/>
          <a:lstStyle/>
          <a:p>
            <a:r>
              <a:rPr lang="en-US" dirty="0"/>
              <a:t>Place Large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7184418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7344141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97253" y="1936375"/>
            <a:ext cx="3442447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252" y="398507"/>
            <a:ext cx="3442447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4B17A1C-E2B5-6F43-BEEB-A9F5D63C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7252" y="6185181"/>
            <a:ext cx="501495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EAE02-9E61-604C-AFD5-F3384544A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0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599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FAF0-67D6-8641-82FF-792E6360F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3" r:id="rId2"/>
    <p:sldLayoutId id="2147483698" r:id="rId3"/>
    <p:sldLayoutId id="2147483704" r:id="rId4"/>
    <p:sldLayoutId id="2147483696" r:id="rId5"/>
    <p:sldLayoutId id="2147483705" r:id="rId6"/>
    <p:sldLayoutId id="2147483699" r:id="rId7"/>
    <p:sldLayoutId id="2147483700" r:id="rId8"/>
    <p:sldLayoutId id="2147483701" r:id="rId9"/>
    <p:sldLayoutId id="2147483702" r:id="rId10"/>
    <p:sldLayoutId id="2147483706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0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599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FAF0-67D6-8641-82FF-792E6360F5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10" r:id="rId3"/>
    <p:sldLayoutId id="2147483709" r:id="rId4"/>
    <p:sldLayoutId id="214748370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Executive@ASSP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executive@assp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xecutive@ASSP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cdc.gov/niosh/topics/future-of-work/resource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216B-C3F5-4DDD-AC5D-A081FFDA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The Future of Work </a:t>
            </a:r>
            <a:br>
              <a:rPr lang="en-US" dirty="0"/>
            </a:br>
            <a:r>
              <a:rPr lang="en-US" sz="4000" dirty="0">
                <a:latin typeface="Arial"/>
                <a:cs typeface="Arial"/>
              </a:rPr>
              <a:t>Trends Impacting the Safety Profession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ED8C0-E413-441D-B897-9D3B34C95DF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Discussion of ASSP’s 2023 Corporate Listening Tour</a:t>
            </a:r>
          </a:p>
          <a:p>
            <a:r>
              <a:rPr lang="en-US" dirty="0"/>
              <a:t>Prepared for: Fall 2023 Regional Operating Committee Meetings</a:t>
            </a:r>
          </a:p>
        </p:txBody>
      </p:sp>
    </p:spTree>
    <p:extLst>
      <p:ext uri="{BB962C8B-B14F-4D97-AF65-F5344CB8AC3E}">
        <p14:creationId xmlns:p14="http://schemas.microsoft.com/office/powerpoint/2010/main" val="101732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C2D6B8-8F0A-9130-A652-1CD541B96AA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workers</a:t>
            </a:r>
          </a:p>
          <a:p>
            <a:r>
              <a:rPr lang="en-US" dirty="0"/>
              <a:t>Shifting work arrangements</a:t>
            </a:r>
          </a:p>
          <a:p>
            <a:r>
              <a:rPr lang="en-US" dirty="0"/>
              <a:t>Turnover and lack of skilled workers</a:t>
            </a:r>
          </a:p>
          <a:p>
            <a:r>
              <a:rPr lang="en-US" dirty="0"/>
              <a:t>Temporary and contract workers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4D081E-0C48-54F4-9C06-6AC23372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Workforce Fluidity (Workforce)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1B789-9BD1-949E-4A50-F7B5CDB4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7" name="Picture Placeholder 16" descr="Close-up of construction workers">
            <a:extLst>
              <a:ext uri="{FF2B5EF4-FFF2-40B4-BE49-F238E27FC236}">
                <a16:creationId xmlns:a16="http://schemas.microsoft.com/office/drawing/2014/main" id="{2D442DAE-8847-16F7-0DA5-1BF8087207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081" r="1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432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5BD7-C3AC-E9CD-BA66-3BC397E8192F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Moving beyond technical skills</a:t>
            </a:r>
          </a:p>
          <a:p>
            <a:r>
              <a:rPr lang="en-US" dirty="0"/>
              <a:t>Future-focused lens</a:t>
            </a:r>
          </a:p>
          <a:p>
            <a:r>
              <a:rPr lang="en-US" dirty="0"/>
              <a:t>Skills reflect operational and business interconnectivity (Industry 4.0)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CC24B0-AAB2-243E-E5DD-9241292F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Continued Evolution or At-Risk (Workforce)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60134-1E57-9756-2E4B-C28D3484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Placeholder 8" descr="A picture containing posing&#10;&#10;Description automatically generated">
            <a:extLst>
              <a:ext uri="{FF2B5EF4-FFF2-40B4-BE49-F238E27FC236}">
                <a16:creationId xmlns:a16="http://schemas.microsoft.com/office/drawing/2014/main" id="{721E9FFB-FD93-55E0-47CC-02389B1EF2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080" r="15080"/>
          <a:stretch>
            <a:fillRect/>
          </a:stretch>
        </p:blipFill>
        <p:spPr>
          <a:xfrm>
            <a:off x="0" y="0"/>
            <a:ext cx="7184418" cy="6858000"/>
          </a:xfrm>
        </p:spPr>
      </p:pic>
    </p:spTree>
    <p:extLst>
      <p:ext uri="{BB962C8B-B14F-4D97-AF65-F5344CB8AC3E}">
        <p14:creationId xmlns:p14="http://schemas.microsoft.com/office/powerpoint/2010/main" val="8265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3120-FFA3-4535-93D9-5EEDA571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How Will This Change My Organization, Safety and My Role?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CDA69-EE72-4F44-85F7-A565081BA8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Accelerators</a:t>
            </a:r>
          </a:p>
          <a:p>
            <a:r>
              <a:rPr lang="en-US" sz="2400" dirty="0">
                <a:latin typeface="Arial"/>
                <a:cs typeface="Arial"/>
              </a:rPr>
              <a:t>Are decision-makers backing change?</a:t>
            </a:r>
          </a:p>
          <a:p>
            <a:r>
              <a:rPr lang="en-US" sz="2400" dirty="0">
                <a:latin typeface="Arial"/>
                <a:cs typeface="Arial"/>
              </a:rPr>
              <a:t>Is there a strong need for change?</a:t>
            </a:r>
          </a:p>
          <a:p>
            <a:r>
              <a:rPr lang="en-US" sz="2400" dirty="0">
                <a:latin typeface="Arial"/>
                <a:cs typeface="Arial"/>
              </a:rPr>
              <a:t>Do economic or regulatory conditions favor change?</a:t>
            </a:r>
          </a:p>
          <a:p>
            <a:r>
              <a:rPr lang="en-US" sz="2400" dirty="0">
                <a:latin typeface="Arial"/>
                <a:cs typeface="Arial"/>
              </a:rPr>
              <a:t>Will younger generations push change?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E8BAFB-52AE-4BFF-B244-1A35D4BB80E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Decelerators</a:t>
            </a:r>
          </a:p>
          <a:p>
            <a:r>
              <a:rPr lang="en-US" sz="2400" dirty="0"/>
              <a:t>Are there regulations that dampen change?</a:t>
            </a:r>
          </a:p>
          <a:p>
            <a:r>
              <a:rPr lang="en-US" sz="2400" dirty="0"/>
              <a:t>Are decision-makers working against change?</a:t>
            </a:r>
          </a:p>
          <a:p>
            <a:r>
              <a:rPr lang="en-US" sz="2400" dirty="0"/>
              <a:t>Do economics work against change?</a:t>
            </a:r>
          </a:p>
          <a:p>
            <a:r>
              <a:rPr lang="en-US" sz="2400" dirty="0"/>
              <a:t>Does change work against societal or stakeholder value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441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174F42-1AE9-6FF0-50BC-5B912A54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in a Time of Change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8874388-B8EE-3E3B-CAB2-A0498F0C04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964599"/>
              </p:ext>
            </p:extLst>
          </p:nvPr>
        </p:nvGraphicFramePr>
        <p:xfrm>
          <a:off x="513347" y="1724070"/>
          <a:ext cx="11229474" cy="446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AD677-E745-BC51-7360-77DF45EC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4B5-54B8-864F-8BB3-16E49652009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82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26F63-C1A5-4C0B-4259-DAF818E8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Conversation With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4159-2A33-463A-56F0-23669D91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Which of these trends is affecting our company the most? Are our current measures addressing the issues effectively?</a:t>
            </a:r>
          </a:p>
          <a:p>
            <a:pPr>
              <a:lnSpc>
                <a:spcPct val="120000"/>
              </a:lnSpc>
            </a:pPr>
            <a:r>
              <a:rPr lang="en-US" dirty="0"/>
              <a:t>How is safety integrated into our decision-making processes? What more can we do to ensure it is prioritized and whose support do we need?</a:t>
            </a:r>
          </a:p>
          <a:p>
            <a:pPr>
              <a:lnSpc>
                <a:spcPct val="120000"/>
              </a:lnSpc>
            </a:pPr>
            <a:r>
              <a:rPr lang="en-US" dirty="0"/>
              <a:t>What challenges has our company faced in maintaining safety during times of high turnover? How can we overcome those challenges in the future?</a:t>
            </a:r>
          </a:p>
          <a:p>
            <a:pPr>
              <a:lnSpc>
                <a:spcPct val="120000"/>
              </a:lnSpc>
            </a:pPr>
            <a:r>
              <a:rPr lang="en-US" dirty="0"/>
              <a:t>How do the results in this report affect my role as an OSH leader in my company? What changes should I make to more effectively address these trends?</a:t>
            </a:r>
          </a:p>
          <a:p>
            <a:pPr>
              <a:lnSpc>
                <a:spcPct val="120000"/>
              </a:lnSpc>
            </a:pPr>
            <a:r>
              <a:rPr lang="en-US" dirty="0"/>
              <a:t>How can we spread awareness of these findings to other leaders in our company and get them involved in acting on safety issues?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6B32-AF63-4438-91C6-740C49A0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2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E2CC-9057-D271-7397-21F22A7A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D4B79-B928-A65E-FF9A-2E9304793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have any key insights we want to document or share with the Board? (email to </a:t>
            </a:r>
            <a:r>
              <a:rPr lang="en-US" dirty="0">
                <a:hlinkClick r:id="rId3"/>
              </a:rPr>
              <a:t>Executive@ASSP.org</a:t>
            </a:r>
            <a:r>
              <a:rPr lang="en-US" dirty="0"/>
              <a:t>)</a:t>
            </a:r>
          </a:p>
          <a:p>
            <a:r>
              <a:rPr lang="en-US" dirty="0"/>
              <a:t>How could we use what we learned today to support our members?</a:t>
            </a:r>
          </a:p>
          <a:p>
            <a:r>
              <a:rPr lang="en-US" dirty="0"/>
              <a:t>Next steps, if applicable.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8DD03-26B7-9336-932C-12477453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0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B32AB7CA-FE26-4B94-26EB-06F31A962A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965" r="14965" b="-632"/>
          <a:stretch/>
        </p:blipFill>
        <p:spPr>
          <a:xfrm>
            <a:off x="0" y="-14377"/>
            <a:ext cx="7208085" cy="690132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B5A14B-1084-DB0B-D6CF-D1C9224247A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Jennifer McNelly, CAE</a:t>
            </a:r>
          </a:p>
          <a:p>
            <a:pPr marL="0" indent="0" algn="ctr">
              <a:buNone/>
            </a:pPr>
            <a:r>
              <a:rPr lang="en-US" sz="1600" dirty="0"/>
              <a:t>Chief Executive Officer</a:t>
            </a:r>
          </a:p>
          <a:p>
            <a:pPr marL="0" indent="0" algn="ctr">
              <a:buNone/>
            </a:pPr>
            <a:r>
              <a:rPr lang="en-US" sz="1600" dirty="0"/>
              <a:t>American Society of Safety Professionals</a:t>
            </a:r>
          </a:p>
          <a:p>
            <a:pPr marL="0" indent="0" algn="ctr">
              <a:buNone/>
            </a:pPr>
            <a:r>
              <a:rPr lang="en-US" sz="1600" dirty="0"/>
              <a:t>LinkedIn: Jennifer McNelly</a:t>
            </a:r>
          </a:p>
          <a:p>
            <a:pPr marL="0" indent="0" algn="ctr">
              <a:buNone/>
            </a:pPr>
            <a:r>
              <a:rPr lang="en-US" sz="1600" dirty="0">
                <a:hlinkClick r:id="rId4"/>
              </a:rPr>
              <a:t>executive@assp.org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316609-01F6-9143-C184-EB13A798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252" y="398507"/>
            <a:ext cx="3945653" cy="2360732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Connect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54373-7D0E-038E-84CC-92D90580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dirty="0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2BCDCE-56AF-52D9-7759-BA770443F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ASSP’s Board of Directors is committed to utilizing trends impacting safety to inform ASSP’s strategic future. One of the outputs reviewed annually is the results of the ASSP Corporate Listening Tour.</a:t>
            </a:r>
          </a:p>
          <a:p>
            <a:pPr marL="0" indent="0">
              <a:buNone/>
            </a:pPr>
            <a:r>
              <a:rPr lang="en-US" dirty="0"/>
              <a:t>ASSP is making the information available to regional leaders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Share the findings with leaders;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Encourage dialogue with leaders and members;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Support members to engage with their organization’s leadership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858C7-0F6D-703C-3463-574BA376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Impacting ASSP</a:t>
            </a:r>
          </a:p>
        </p:txBody>
      </p:sp>
    </p:spTree>
    <p:extLst>
      <p:ext uri="{BB962C8B-B14F-4D97-AF65-F5344CB8AC3E}">
        <p14:creationId xmlns:p14="http://schemas.microsoft.com/office/powerpoint/2010/main" val="141534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D648C6-C795-7F42-0AC2-A9233D528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presentation and report are designed to facilitate a discussion. Fascinators are encouraged to:</a:t>
            </a:r>
          </a:p>
          <a:p>
            <a:r>
              <a:rPr lang="en-US" dirty="0"/>
              <a:t>Allow or 45-60 minutes for the discussion</a:t>
            </a:r>
          </a:p>
          <a:p>
            <a:r>
              <a:rPr lang="en-US" dirty="0"/>
              <a:t>Enhance the talking points to include any personal experience</a:t>
            </a:r>
          </a:p>
          <a:p>
            <a:r>
              <a:rPr lang="en-US" dirty="0"/>
              <a:t>Share the report in advance of any facilitated discussion</a:t>
            </a:r>
          </a:p>
          <a:p>
            <a:r>
              <a:rPr lang="en-US" dirty="0"/>
              <a:t>Capture any key insights and share them with ASSP leaders, including the Board (email </a:t>
            </a:r>
            <a:r>
              <a:rPr lang="en-US" dirty="0">
                <a:hlinkClick r:id="rId2"/>
              </a:rPr>
              <a:t>Executive@ASSP.org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CCAB6C-445E-FE49-23C4-95C6F034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this presentation and the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41D3-F192-4C11-AA66-A38C54D0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5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216B-C3F5-4DDD-AC5D-A081FFDA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The Future of Work </a:t>
            </a:r>
            <a:br>
              <a:rPr lang="en-US" dirty="0"/>
            </a:br>
            <a:r>
              <a:rPr lang="en-US" sz="4000" dirty="0">
                <a:latin typeface="Arial"/>
                <a:cs typeface="Arial"/>
              </a:rPr>
              <a:t>Trends Impacting the Safety Profession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ED8C0-E413-441D-B897-9D3B34C95DF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dialogue on the results of ASSP’s 2023 Corporate Listening Tour</a:t>
            </a:r>
          </a:p>
        </p:txBody>
      </p:sp>
    </p:spTree>
    <p:extLst>
      <p:ext uri="{BB962C8B-B14F-4D97-AF65-F5344CB8AC3E}">
        <p14:creationId xmlns:p14="http://schemas.microsoft.com/office/powerpoint/2010/main" val="315326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 t="33373"/>
          <a:stretch/>
        </p:blipFill>
        <p:spPr>
          <a:xfrm>
            <a:off x="6265267" y="5715000"/>
            <a:ext cx="5408533" cy="975000"/>
          </a:xfrm>
          <a:prstGeom prst="rect">
            <a:avLst/>
          </a:prstGeom>
          <a:noFill/>
          <a:ln>
            <a:noFill/>
          </a:ln>
          <a:effectLst>
            <a:outerShdw blurRad="57150" dist="19050" algn="bl" rotWithShape="0">
              <a:srgbClr val="000000"/>
            </a:outerShdw>
            <a:reflection endPos="1000" fadeDir="5400012" sy="-100000" algn="bl" rotWithShape="0"/>
          </a:effectLst>
        </p:spPr>
      </p:pic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  <a:sym typeface="Tahoma"/>
              </a:rPr>
              <a:t>What Is keeping leaders awake?</a:t>
            </a:r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7850" y="2417551"/>
            <a:ext cx="4414332" cy="1383237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5">
            <a:alphaModFix/>
          </a:blip>
          <a:srcRect l="-190680" t="47449" r="190679" b="-47449"/>
          <a:stretch/>
        </p:blipFill>
        <p:spPr>
          <a:xfrm>
            <a:off x="5999501" y="3514901"/>
            <a:ext cx="2095145" cy="169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2565" y="4067199"/>
            <a:ext cx="3040268" cy="4788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6943" y="4726744"/>
            <a:ext cx="4036023" cy="8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76110" y="4067200"/>
            <a:ext cx="3743991" cy="9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9">
            <a:alphaModFix/>
          </a:blip>
          <a:srcRect t="26953"/>
          <a:stretch/>
        </p:blipFill>
        <p:spPr>
          <a:xfrm>
            <a:off x="87901" y="4083804"/>
            <a:ext cx="4036033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9567" y="5064767"/>
            <a:ext cx="61976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3033" y="1616767"/>
            <a:ext cx="4992624" cy="6512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10503" y="2635944"/>
            <a:ext cx="3014964" cy="6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4222" y="2369579"/>
            <a:ext cx="4346279" cy="733667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46367" y="5988968"/>
            <a:ext cx="4567111" cy="59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25055" y="1843334"/>
            <a:ext cx="4688971" cy="56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57101" y="3397718"/>
            <a:ext cx="4414300" cy="69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6434" y="3103233"/>
            <a:ext cx="3016020" cy="10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F22E2-0E2A-47ED-B5BA-5A7BADDD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9" y="0"/>
            <a:ext cx="6858000" cy="6858000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583A85-4E94-C07F-2FFC-6D50465A7EC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36043" y="1936375"/>
            <a:ext cx="4251158" cy="37651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Future of Work Initiative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0B1623D-CC57-570F-7594-28EA879E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44" y="398507"/>
            <a:ext cx="3803656" cy="1325563"/>
          </a:xfrm>
        </p:spPr>
        <p:txBody>
          <a:bodyPr/>
          <a:lstStyle/>
          <a:p>
            <a:r>
              <a:rPr lang="en-US" dirty="0"/>
              <a:t>NIOSH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8284-0A62-C4C2-00B7-BAE1677B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7252" y="6185181"/>
            <a:ext cx="50149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64FAF0-67D6-8641-82FF-792E6360F5A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6D057-3471-4569-3F81-8A96F778BB2A}"/>
              </a:ext>
            </a:extLst>
          </p:cNvPr>
          <p:cNvSpPr txBox="1"/>
          <p:nvPr/>
        </p:nvSpPr>
        <p:spPr>
          <a:xfrm>
            <a:off x="7636044" y="2625226"/>
            <a:ext cx="4283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https://www.cdc.gov/niosh/topics/future-of-work/resources.html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8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ext, application&#10;&#10;Description automatically generated">
            <a:extLst>
              <a:ext uri="{FF2B5EF4-FFF2-40B4-BE49-F238E27FC236}">
                <a16:creationId xmlns:a16="http://schemas.microsoft.com/office/drawing/2014/main" id="{A52896CE-0600-D9A1-8B43-DAB16AD974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-1" b="-4088"/>
          <a:stretch/>
        </p:blipFill>
        <p:spPr>
          <a:xfrm>
            <a:off x="318749" y="9"/>
            <a:ext cx="11873250" cy="6550015"/>
          </a:xfr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E36ADC4-D79B-4A9D-294D-7A74180D7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6184900"/>
            <a:ext cx="50165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64FAF0-67D6-8641-82FF-792E6360F5A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0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building, door, day&#10;&#10;Description automatically generated">
            <a:extLst>
              <a:ext uri="{FF2B5EF4-FFF2-40B4-BE49-F238E27FC236}">
                <a16:creationId xmlns:a16="http://schemas.microsoft.com/office/drawing/2014/main" id="{85E71CCE-B001-EC18-E833-881BD192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3" r="32763"/>
          <a:stretch/>
        </p:blipFill>
        <p:spPr>
          <a:xfrm>
            <a:off x="20" y="10"/>
            <a:ext cx="3553747" cy="6872398"/>
          </a:xfrm>
          <a:prstGeom prst="rect">
            <a:avLst/>
          </a:prstGeom>
          <a:noFill/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DBF746-B86A-FA1A-97A5-8570049620E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Themes Continue</a:t>
            </a:r>
          </a:p>
          <a:p>
            <a:r>
              <a:rPr lang="en-US" dirty="0"/>
              <a:t>Continuity of Operations</a:t>
            </a:r>
          </a:p>
          <a:p>
            <a:r>
              <a:rPr lang="en-US" dirty="0"/>
              <a:t>Disaster Preparedness</a:t>
            </a:r>
          </a:p>
          <a:p>
            <a:r>
              <a:rPr lang="en-US" dirty="0"/>
              <a:t>Accelerating Pace of Change</a:t>
            </a:r>
          </a:p>
          <a:p>
            <a:r>
              <a:rPr lang="en-US" dirty="0"/>
              <a:t>Technology and Managing Organizational Risk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547448-8DD3-F102-0BA0-F96A0023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Listening Tour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D6B36A9-8024-9FFF-FAD3-9EB230AA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6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C77F2E8-B486-2A49-EF3E-606DF557AE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009" r="8009"/>
          <a:stretch/>
        </p:blipFill>
        <p:spPr>
          <a:xfrm>
            <a:off x="20" y="10"/>
            <a:ext cx="7184398" cy="6857990"/>
          </a:xfrm>
          <a:noFill/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4C7233D-AD37-0853-85CC-811B08D102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97253" y="1936375"/>
            <a:ext cx="3715616" cy="37651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Where direct accountability is driven at the top, outcomes are achieved. </a:t>
            </a:r>
          </a:p>
          <a:p>
            <a:r>
              <a:rPr lang="en-US" dirty="0">
                <a:latin typeface="Arial"/>
                <a:cs typeface="Arial"/>
              </a:rPr>
              <a:t>Where the reporting structure is not to the C-suite, OSH struggles to have voice and influence. 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9D4089-AE0A-BFFD-067A-A63F782B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252" y="398507"/>
            <a:ext cx="3442447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Governance Matters (Workplace)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E8884-95B7-6CA7-DC2E-B8C70C5E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7252" y="6185181"/>
            <a:ext cx="50149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64FAF0-67D6-8641-82FF-792E6360F5A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87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006536"/>
      </a:accent2>
      <a:accent3>
        <a:srgbClr val="40998C"/>
      </a:accent3>
      <a:accent4>
        <a:srgbClr val="0071B9"/>
      </a:accent4>
      <a:accent5>
        <a:srgbClr val="694573"/>
      </a:accent5>
      <a:accent6>
        <a:srgbClr val="7E7F83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006536"/>
      </a:accent2>
      <a:accent3>
        <a:srgbClr val="40998C"/>
      </a:accent3>
      <a:accent4>
        <a:srgbClr val="0071B9"/>
      </a:accent4>
      <a:accent5>
        <a:srgbClr val="694573"/>
      </a:accent5>
      <a:accent6>
        <a:srgbClr val="7E7F83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SP_PPT_Template16x9_20190729_FNL  -  Read-Only" id="{84F3F255-95FC-47A8-A74B-B57506DAFB99}" vid="{A62C46BF-A9F9-4E35-A370-4EC9BB35F88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1729</Words>
  <Application>Microsoft Office PowerPoint</Application>
  <PresentationFormat>Widescreen</PresentationFormat>
  <Paragraphs>192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Custom Design</vt:lpstr>
      <vt:lpstr>Custom Design</vt:lpstr>
      <vt:lpstr>The Future of Work  Trends Impacting the Safety Profession</vt:lpstr>
      <vt:lpstr>Trends Impacting ASSP</vt:lpstr>
      <vt:lpstr>How to use this presentation and the report</vt:lpstr>
      <vt:lpstr>The Future of Work  Trends Impacting the Safety Profession</vt:lpstr>
      <vt:lpstr>What Is keeping leaders awake?</vt:lpstr>
      <vt:lpstr>NIOSH</vt:lpstr>
      <vt:lpstr>PowerPoint Presentation</vt:lpstr>
      <vt:lpstr>Corporate Listening Tour</vt:lpstr>
      <vt:lpstr>Governance Matters (Workplace)</vt:lpstr>
      <vt:lpstr>Workforce Fluidity (Workforce)</vt:lpstr>
      <vt:lpstr>Continued Evolution or At-Risk (Workforce)</vt:lpstr>
      <vt:lpstr>How Will This Change My Organization, Safety and My Role?</vt:lpstr>
      <vt:lpstr>Opportunity in a Time of Change</vt:lpstr>
      <vt:lpstr>Start a Conversation With Leaders</vt:lpstr>
      <vt:lpstr>Debrief</vt:lpstr>
      <vt:lpstr>Connect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Arielle Semmel</cp:lastModifiedBy>
  <cp:revision>120</cp:revision>
  <cp:lastPrinted>2019-07-29T17:38:58Z</cp:lastPrinted>
  <dcterms:created xsi:type="dcterms:W3CDTF">2018-07-30T18:22:11Z</dcterms:created>
  <dcterms:modified xsi:type="dcterms:W3CDTF">2024-04-10T23:13:35Z</dcterms:modified>
</cp:coreProperties>
</file>